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970" r:id="rId1"/>
  </p:sldMasterIdLst>
  <p:notesMasterIdLst>
    <p:notesMasterId r:id="rId33"/>
  </p:notesMasterIdLst>
  <p:sldIdLst>
    <p:sldId id="342" r:id="rId2"/>
    <p:sldId id="309" r:id="rId3"/>
    <p:sldId id="326" r:id="rId4"/>
    <p:sldId id="331" r:id="rId5"/>
    <p:sldId id="347" r:id="rId6"/>
    <p:sldId id="348" r:id="rId7"/>
    <p:sldId id="349" r:id="rId8"/>
    <p:sldId id="350" r:id="rId9"/>
    <p:sldId id="359" r:id="rId10"/>
    <p:sldId id="354" r:id="rId11"/>
    <p:sldId id="355" r:id="rId12"/>
    <p:sldId id="356" r:id="rId13"/>
    <p:sldId id="351" r:id="rId14"/>
    <p:sldId id="352" r:id="rId15"/>
    <p:sldId id="366" r:id="rId16"/>
    <p:sldId id="358" r:id="rId17"/>
    <p:sldId id="365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53" r:id="rId26"/>
    <p:sldId id="364" r:id="rId27"/>
    <p:sldId id="361" r:id="rId28"/>
    <p:sldId id="360" r:id="rId29"/>
    <p:sldId id="362" r:id="rId30"/>
    <p:sldId id="363" r:id="rId31"/>
    <p:sldId id="305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9B"/>
    <a:srgbClr val="D8BEEC"/>
    <a:srgbClr val="FF7979"/>
    <a:srgbClr val="69FFAD"/>
    <a:srgbClr val="564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D5FC33-4892-37D1-CC81-D4AC4C9C26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EC3A9-A6B3-B892-DC00-1C76EED01FF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AE9D30B-8A20-4FE3-BFDB-48CBB478339A}" type="datetimeFigureOut">
              <a:rPr lang="en-IN"/>
              <a:pPr>
                <a:defRPr/>
              </a:pPr>
              <a:t>27-05-2025</a:t>
            </a:fld>
            <a:endParaRPr lang="en-IN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31A084-8695-5BB0-3B20-31CDEB3C69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2211251-F3D4-2B43-51BF-13B349D9F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IN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36DA9-6A5D-649B-FA20-9292FA7139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5CC4F-E38C-DF49-D753-C6388B361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70C9678-6F3E-4A38-B062-5AFEED435CB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64CC6-6427-F87F-EAE3-BC980122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7F4507-BDE6-4DE4-B8ED-CEA9FC0B4585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4643A-AEAB-4CD1-5E8F-DA15A8A3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0D3A4-61B8-55D0-0B7E-55D18D4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53090-2513-44E3-AC67-DFF17F1421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0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49ED-7F14-F760-8813-334D7B70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15D2D-F012-4F97-9B87-24FDCD776157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4DA93-3DAB-9761-6890-A601B8F7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45EC9-60BD-003D-86D3-90B31D1A2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CD38A4-376C-4BC0-ACF3-FE328E375E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83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3706F-6B6F-A421-3A87-7B20DF44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A35BE2-BC9E-4106-AA8C-F64A88297018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F2EB4-A72E-E07D-C528-FCC9920DB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163AF-9283-8BB6-DF11-624DF6488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7D8D05-5813-42DA-86EE-F523405639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68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BC7B0-C855-17E8-F959-742EBFBB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79762F-2387-4533-BB1C-7157026A18E4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61B30-4B48-5E89-F28C-1FB2A81B5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6BD3C-63FC-63BC-7E9F-104C4E68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DA61B-BFEB-4B92-BC25-10DAA95361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447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A4AD6-1779-329A-8F80-7F968E76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4703FF-E674-4E60-AAE3-A587D8C3188C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14E47-9217-6FC7-9DD9-7E8606B07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3C76-A4D5-61DC-EB2A-877CFA6B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CC82C-83E2-4526-8607-A722A421D6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9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57C315F-6EA4-B212-EDC8-DE56C532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61D822-F622-4466-809F-E8DAE43EEA49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5EC9E46-48BF-5AF4-A98F-14213AC3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444E2A-3FB1-ECD2-DB7D-AA01360F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012784-5692-46E4-872B-6DE11066D5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0763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44411CF-E1FB-3E6C-AC4D-2E83307B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83B2F-E7E1-41EF-96DC-8F71DD255EB6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F40F962-F46C-0073-D4F8-364826B05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944C7DC-0B7B-1E29-A453-153E54B8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B8D71-88BF-4D24-972D-AD24756B20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563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A2A855A-D2A9-CD80-22F4-C02507F49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6BDF0-695D-40A9-BE2C-DF3F424BE097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478F093-67E0-6DEF-08A4-2C8DFDD2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08AE35-323C-DA00-4088-732684222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42107-453C-421B-A828-655977D4F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588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2751BE7-5D99-2CF3-8918-D76703E21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AB80D-5E1A-4159-AB8A-48D7407C5FA1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66AAEA0-43BE-D9CA-8C2A-1B2198B3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85E9F5-6539-2206-7B04-75A65871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027C67-BB24-420E-B5C5-8A40BAB35D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9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C430193-D1C6-133A-7FB1-0A5AB7E2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2D672-AADA-497F-87E2-6BFA2324B63F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2246F6F-0FAF-568E-96C4-FEF987C7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A171BD0-7B79-AC7B-B10B-8538FB0F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E8F86-7CAB-41B9-AFE1-F2D23E92DC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87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7213729-0AC7-8203-2B7F-E16A7496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83E22-6E69-4C60-9A73-E97085A9BF84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AB3C2B-BBDA-A2A9-A75D-54F4979B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EE5919-808D-BDDE-B687-92F7CF0A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351B3-BEC3-4439-9E44-E062F790EA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210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375C692-5EF7-3552-C330-10604C4D5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17A0BCA9-F835-1D27-3964-D018C3E947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898FE-AA6A-13DD-FE92-853B256BE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962DFE4-2B90-4D3D-A5F7-AEB2BDD8FC8F}" type="datetime1">
              <a:rPr lang="en-US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5EC2-E3EC-94DA-7A6F-3F7C8C036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B4703-0709-01BC-8A75-0B8F57219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BBDCBA2-5215-4E95-8AC0-1201EF0AAC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1" r:id="rId1"/>
    <p:sldLayoutId id="2147484972" r:id="rId2"/>
    <p:sldLayoutId id="2147484973" r:id="rId3"/>
    <p:sldLayoutId id="2147484974" r:id="rId4"/>
    <p:sldLayoutId id="2147484975" r:id="rId5"/>
    <p:sldLayoutId id="2147484976" r:id="rId6"/>
    <p:sldLayoutId id="2147484977" r:id="rId7"/>
    <p:sldLayoutId id="2147484978" r:id="rId8"/>
    <p:sldLayoutId id="2147484979" r:id="rId9"/>
    <p:sldLayoutId id="2147484980" r:id="rId10"/>
    <p:sldLayoutId id="2147484981" r:id="rId11"/>
  </p:sldLayoutIdLst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2912D-E90B-E333-7CE5-4849998FE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288" y="2190750"/>
            <a:ext cx="10639425" cy="1993900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br>
              <a:rPr lang="en-US" altLang="en-US" sz="2400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Project Work Phase 2</a:t>
            </a:r>
            <a:b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400" b="1" u="sng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PROJECT TITLE </a:t>
            </a:r>
            <a:br>
              <a:rPr lang="en-US" sz="24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Fraud Shield AI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49031-3720-0871-76E5-A3CC697DA39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7967663" y="6492875"/>
            <a:ext cx="2844800" cy="365125"/>
          </a:xfrm>
        </p:spPr>
        <p:txBody>
          <a:bodyPr/>
          <a:lstStyle/>
          <a:p>
            <a:pPr>
              <a:defRPr/>
            </a:pPr>
            <a:fld id="{24A5C5D4-A539-4C84-BEB6-33367CB308F6}" type="datetime1">
              <a:rPr lang="en-US"/>
              <a:pPr>
                <a:defRPr/>
              </a:pPr>
              <a:t>5/27/2025</a:t>
            </a:fld>
            <a:endParaRPr lang="en-US" dirty="0"/>
          </a:p>
        </p:txBody>
      </p:sp>
      <p:sp>
        <p:nvSpPr>
          <p:cNvPr id="3076" name="Slide Number Placeholder 4">
            <a:extLst>
              <a:ext uri="{FF2B5EF4-FFF2-40B4-BE49-F238E27FC236}">
                <a16:creationId xmlns:a16="http://schemas.microsoft.com/office/drawing/2014/main" id="{9E877AB6-C9D8-7A91-8C9E-494F087F31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682288" y="6492875"/>
            <a:ext cx="10160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EAF4E2A-8974-4991-93D3-ED8EB9A8A6E8}" type="slidenum">
              <a:rPr lang="en-US" altLang="en-US" sz="1200" smtClean="0">
                <a:solidFill>
                  <a:srgbClr val="7395D3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en-US" altLang="en-US" sz="1200">
              <a:solidFill>
                <a:srgbClr val="7395D3"/>
              </a:solidFill>
              <a:latin typeface="Gill Sans MT" panose="020B0502020104020203" pitchFamily="34" charset="0"/>
            </a:endParaRPr>
          </a:p>
        </p:txBody>
      </p:sp>
      <p:sp>
        <p:nvSpPr>
          <p:cNvPr id="3077" name="TextBox 10">
            <a:extLst>
              <a:ext uri="{FF2B5EF4-FFF2-40B4-BE49-F238E27FC236}">
                <a16:creationId xmlns:a16="http://schemas.microsoft.com/office/drawing/2014/main" id="{7EE8113D-93A6-4CF2-AD9D-FEEE51D58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4740275"/>
            <a:ext cx="42162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 Name: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Mrs. Vidya Shahapurkar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Assistant Professor</a:t>
            </a:r>
          </a:p>
        </p:txBody>
      </p:sp>
      <p:sp>
        <p:nvSpPr>
          <p:cNvPr id="3078" name="TextBox 11">
            <a:extLst>
              <a:ext uri="{FF2B5EF4-FFF2-40B4-BE49-F238E27FC236}">
                <a16:creationId xmlns:a16="http://schemas.microsoft.com/office/drawing/2014/main" id="{6B4F1A6B-A0FE-8C97-2741-5C6D7761A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4494213"/>
            <a:ext cx="4537075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Name: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Pranjal Bhinge(2BU21CS086)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Ranjeeta Chikkaparappa(2BU21CS101)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 Rohan Pawar(2BU21CS108)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Shruti Basarikatti(2BU21CS141)</a:t>
            </a:r>
            <a:endParaRPr lang="en-I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A8D79635-46EE-BF3D-00F3-F53BC37CC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469900"/>
            <a:ext cx="1156652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CB811667-B7AC-61DA-B62B-9266F270B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825" y="1738313"/>
            <a:ext cx="2800350" cy="4016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Accredited by NBA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3C86B-7D7C-F765-0722-28EB0DC8DA1E}"/>
              </a:ext>
            </a:extLst>
          </p:cNvPr>
          <p:cNvSpPr txBox="1"/>
          <p:nvPr/>
        </p:nvSpPr>
        <p:spPr>
          <a:xfrm>
            <a:off x="331788" y="180975"/>
            <a:ext cx="1135856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VISVESVARAYA TECHNOLOGICAL UNIVERSITY - BELAGAVI</a:t>
            </a:r>
            <a:endParaRPr lang="en-IN" sz="14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3966F-7C0A-8FAB-0BCC-EA5B17330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36525"/>
            <a:ext cx="9762931" cy="617620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D9579-2804-7BCE-CC03-B6CEF2FD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01DD2-2EA4-1962-B2C5-03E6677A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0444F-C4E4-BF8E-0D5C-4F36C8E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5" y="754144"/>
            <a:ext cx="10810798" cy="57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54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08BE-D2D4-ABEA-F5E0-B8D430595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072" y="233266"/>
            <a:ext cx="4477732" cy="755780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891D5-A121-CA1E-F108-FD673756B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0D871-D059-A98E-E5E5-32D20FC4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BB5647-36D4-7A0E-C0C3-E399A094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533" y="233266"/>
            <a:ext cx="2743201" cy="66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8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79D8D-7BF1-0FAE-F334-0CF6CEB5A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97" y="26573"/>
            <a:ext cx="4788815" cy="699292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3B4B5-FE91-CBC7-D6FD-EF988542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FDF81-1776-B72B-9EF3-DF5692E5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1685E-9225-1E3E-5409-A24FC71D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43" y="348792"/>
            <a:ext cx="4091233" cy="60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5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07C4-96FF-9473-42C4-C5F23911E2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75675"/>
            <a:ext cx="9829800" cy="806676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06AD5-B24B-F7AE-1165-C83775EFD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667" y="1082351"/>
            <a:ext cx="11068665" cy="5273999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Fraud Detection: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tackles UPI, QR, PDF, &amp; Phishing threats.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Models &amp; Dashboard: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AI for each fraud type; user-friendly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UPI Fraud (RF):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85-95% accuracy on well-prepared datasets.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Phishing (Gemini 1.5-Flash API):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90-98% detection accuracy depending on dataset quality.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 Fraud (OpenCV):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90-100% accuracy for QR code detection; further analysis needed for fraud detection.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Malware (Signatures + Metadata): 7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5-90% accuracy for known malware; lower for new threats.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Multi-Domain Prediction: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predictive analysis across different fraud vectors.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a user-friendly interface for visualizing fraud predictions.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for Future: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Laid groundwork for potential real-time integration.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Static Datasets: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static datasets to simulate real-world scenarios effectively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2C888-2A3F-0E73-DCAB-548E41C5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065E5-D87D-FA35-A0ED-967FA6A8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44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CE41-175D-C96C-0792-A18DDABF6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465" y="270588"/>
            <a:ext cx="9977535" cy="755779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Outcome Snapshots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DB1BA-4B95-8532-C37B-31ABB737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9D1606-1F71-BAA8-CE85-D1C13EF5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19106C-7207-1C65-65C3-44ECC8961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54" y="1026367"/>
            <a:ext cx="7937369" cy="4601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CDAEA-5275-C9AE-C2A2-78DEFBF8C28A}"/>
              </a:ext>
            </a:extLst>
          </p:cNvPr>
          <p:cNvSpPr txBox="1"/>
          <p:nvPr/>
        </p:nvSpPr>
        <p:spPr>
          <a:xfrm>
            <a:off x="5203594" y="5646967"/>
            <a:ext cx="4051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Sign-in/Sign-up Page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264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EFD56C-D927-F476-3D6C-323F6D615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3E821-599D-F657-6F93-B8EAA2F2D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A898B-311F-BC25-6B04-22BAE88D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254" y="490194"/>
            <a:ext cx="10086680" cy="5260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ABC3E-3F71-E1CC-DC62-4ED220FAA077}"/>
              </a:ext>
            </a:extLst>
          </p:cNvPr>
          <p:cNvSpPr txBox="1"/>
          <p:nvPr/>
        </p:nvSpPr>
        <p:spPr>
          <a:xfrm>
            <a:off x="4760535" y="5867342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Home page with Header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283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73BAA-023F-3811-4A36-5DF400B8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FA4BF0-A7A0-4C8C-F466-4381383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4B243-4964-D416-BF3E-14B1B80ED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527901"/>
            <a:ext cx="10370270" cy="5326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55C18-3CD5-AE83-09B1-5E31AC2D72F0}"/>
              </a:ext>
            </a:extLst>
          </p:cNvPr>
          <p:cNvSpPr txBox="1"/>
          <p:nvPr/>
        </p:nvSpPr>
        <p:spPr>
          <a:xfrm>
            <a:off x="4986779" y="5986021"/>
            <a:ext cx="2601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Home page with Footer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734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5C37-F339-BED5-2B5C-A7C48088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010AF-4771-0670-0424-797BDF75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9C0EC-C2D5-01EE-C0C0-37A16409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09047"/>
            <a:ext cx="10417404" cy="5467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E2DB1-3CC0-3791-FCEE-86D1A3EFA78A}"/>
              </a:ext>
            </a:extLst>
          </p:cNvPr>
          <p:cNvSpPr txBox="1"/>
          <p:nvPr/>
        </p:nvSpPr>
        <p:spPr>
          <a:xfrm>
            <a:off x="4411744" y="5976594"/>
            <a:ext cx="3374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>
                <a:latin typeface="Times-Roman"/>
              </a:rPr>
              <a:t>UPI Fraud Detection - Unsafe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319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0F1CC-6EA9-EE1F-8626-D9B28211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56" y="537328"/>
            <a:ext cx="10558021" cy="5429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260914" y="6061435"/>
            <a:ext cx="283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UPI Fraud Detection – Safe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033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260914" y="6061435"/>
            <a:ext cx="378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QR Fraud Detection - Unsafe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5A9DE5-1B90-74C4-FC48-F3447691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7" y="263951"/>
            <a:ext cx="7796753" cy="2924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4F96B-DC9E-6069-31FF-50FEBD505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7" y="2940868"/>
            <a:ext cx="7796753" cy="31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2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DDBD746C-F1C4-7536-5D82-F29EC97626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0213" y="346075"/>
            <a:ext cx="10515600" cy="608013"/>
          </a:xfrm>
        </p:spPr>
        <p:txBody>
          <a:bodyPr/>
          <a:lstStyle/>
          <a:p>
            <a:pPr eaLnBrk="1" hangingPunct="1"/>
            <a:r>
              <a:rPr lang="en-IN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148" name="Date Placeholder 5">
            <a:extLst>
              <a:ext uri="{FF2B5EF4-FFF2-40B4-BE49-F238E27FC236}">
                <a16:creationId xmlns:a16="http://schemas.microsoft.com/office/drawing/2014/main" id="{035049F1-9F86-F1AD-7806-A1E39B68DBE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713663" y="6472238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9016880E-13C8-4D7D-87DD-527C2E45B5C1}" type="datetime1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5/27/2025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6149" name="Slide Number Placeholder 6">
            <a:extLst>
              <a:ext uri="{FF2B5EF4-FFF2-40B4-BE49-F238E27FC236}">
                <a16:creationId xmlns:a16="http://schemas.microsoft.com/office/drawing/2014/main" id="{C01F0A7D-3CC7-3009-13F6-9DAA653E8F4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729913" y="6472238"/>
            <a:ext cx="10525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80F70968-945E-46EC-9BEB-37D7775218C9}" type="slidenum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3CC87-830E-51BC-E183-BCCB1F72BA8C}"/>
              </a:ext>
            </a:extLst>
          </p:cNvPr>
          <p:cNvSpPr txBox="1"/>
          <p:nvPr/>
        </p:nvSpPr>
        <p:spPr>
          <a:xfrm>
            <a:off x="546755" y="1166327"/>
            <a:ext cx="1087853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era of rapidly growing digital transactions and online communications, financial and cybersecurity threats are evolving at an alarming rate.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Fraudulent UPI transactions, fake QR codes, PDF-based malware attacks, and phishing scams have emerged as major concerns, risking financial losses and personal data breaches.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presents a comprehensive multi-domain fraud detection system designed to predict and identify such fraudulent activities effectively.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leverages machine learning techniques to analyze transaction patterns, document contents, and QR code authenticity, providing predictive analysis through an interactive Streamlit dashboard supported by Flask APIs.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534292" y="6183983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QR Fraud Detection - </a:t>
            </a:r>
            <a:r>
              <a:rPr lang="en-IN" dirty="0">
                <a:latin typeface="Times-Roman"/>
              </a:rPr>
              <a:t>S</a:t>
            </a:r>
            <a:r>
              <a:rPr lang="en-IN" sz="1800" b="0" i="0" u="none" strike="noStrike" baseline="0" dirty="0">
                <a:latin typeface="Times-Roman"/>
              </a:rPr>
              <a:t>afe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8D16-98B7-5F63-D7E0-5C9AA198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66" y="207390"/>
            <a:ext cx="7796754" cy="2988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D380F-4797-0522-3E8A-75D0EA265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65" y="3195687"/>
            <a:ext cx="7796755" cy="2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6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534292" y="6183983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PDF Malware Detection – Unsafe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02987-8E05-B643-B584-2666BFB7D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9621"/>
            <a:ext cx="10351416" cy="56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534292" y="6183983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0" i="0" u="none" strike="noStrike" baseline="0" dirty="0">
                <a:latin typeface="Times-Roman"/>
              </a:rPr>
              <a:t>PDF Malware Detection – </a:t>
            </a:r>
            <a:r>
              <a:rPr lang="en-IN" dirty="0">
                <a:latin typeface="Times-Roman"/>
              </a:rPr>
              <a:t>S</a:t>
            </a:r>
            <a:r>
              <a:rPr lang="en-IN" sz="1800" b="0" i="0" u="none" strike="noStrike" baseline="0" dirty="0">
                <a:latin typeface="Times-Roman"/>
              </a:rPr>
              <a:t>afe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7A6BC-CC8D-7C8C-1703-167A588B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756"/>
            <a:ext cx="10294856" cy="31014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8E84D-035B-C10D-6CC2-A62253F7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48174"/>
            <a:ext cx="10294856" cy="24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0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534292" y="6183983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Times-Roman"/>
              </a:rPr>
              <a:t>Phishing Detection – Unsafe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7F265-AF27-A8F1-BD20-8F0D7299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54144"/>
            <a:ext cx="10426831" cy="53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10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C5C05-3C7C-D6DC-2DEE-55C3A30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2AB80D-5E1A-4159-AB8A-48D7407C5FA1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F77FFA-9887-0765-ADF3-A15D0032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027C67-BB24-420E-B5C5-8A40BAB35D4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20C17-3B7C-15F0-84B1-1640416E3C9E}"/>
              </a:ext>
            </a:extLst>
          </p:cNvPr>
          <p:cNvSpPr txBox="1"/>
          <p:nvPr/>
        </p:nvSpPr>
        <p:spPr>
          <a:xfrm>
            <a:off x="4534292" y="6183983"/>
            <a:ext cx="350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800" b="0" i="0" u="none" strike="noStrike" baseline="0" dirty="0">
                <a:latin typeface="Times-Roman"/>
              </a:rPr>
              <a:t>Phishing Detection – </a:t>
            </a:r>
            <a:r>
              <a:rPr lang="en-IN" dirty="0">
                <a:latin typeface="Times-Roman"/>
              </a:rPr>
              <a:t>S</a:t>
            </a:r>
            <a:r>
              <a:rPr lang="en-IN" sz="1800" b="0" i="0" u="none" strike="noStrike" baseline="0" dirty="0">
                <a:latin typeface="Times-Roman"/>
              </a:rPr>
              <a:t>afe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50CE10-11D3-AEFA-B4A2-12073523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35290"/>
            <a:ext cx="10407977" cy="536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73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5EBD7-B75B-91D2-107C-FA6EB7D6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718" y="320511"/>
            <a:ext cx="9923282" cy="565609"/>
          </a:xfrm>
        </p:spPr>
        <p:txBody>
          <a:bodyPr/>
          <a:lstStyle/>
          <a:p>
            <a:pPr algn="l"/>
            <a:r>
              <a:rPr lang="en-IN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31C48-B66F-1DC4-A8A7-DDCF52602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717" y="961534"/>
            <a:ext cx="10454325" cy="5394815"/>
          </a:xfrm>
        </p:spPr>
        <p:txBody>
          <a:bodyPr/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fraud detection significantly enhances accuracy and reduces financial losses.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fraud detection is essential for maintaining financial security and customer trust.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l"/>
            <a:r>
              <a:rPr lang="en-IN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Banking API Integration: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real-time analysis via secure connections to banking APIs.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 for Transaction Verification: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using blockchain for immutable and transparent UPI transaction verification.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Anomaly Detection (API Data):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advanced AI to API data for early fraud identification.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Privacy-Preserving Blockchain Analytics: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Investigate privacy-focused blockchain techniques for secure fraud analysis.</a:t>
            </a:r>
          </a:p>
          <a:p>
            <a:pPr algn="l"/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7F651-F143-6636-0A91-6806B741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3CCB8-C7B2-7C61-23DF-EDA6DAB3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360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840DD-0B61-4E77-3D9A-FF9E981B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531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Winner of Code Battle Hackathon</a:t>
            </a:r>
            <a:endParaRPr lang="en-IN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EDEBF-F450-581A-C382-AFD06A194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9762F-2387-4533-BB1C-7157026A18E4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53713B-7397-C159-23E0-4DBFE878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9DA61B-BFEB-4B92-BC25-10DAA953614F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7AEC0-68D0-D3A2-D41B-B0D5394C0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50" y="1074656"/>
            <a:ext cx="10097125" cy="49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6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7F651-F143-6636-0A91-6806B741A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3CCB8-C7B2-7C61-23DF-EDA6DAB34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2C3F1-CB50-811C-4D0B-2B29B7A34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10379697" cy="6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1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DCAE-FD6C-8AC9-20B5-B0E7226D438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B6C16B1-6D61-4FF1-8BCF-1360BCD4AB4B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6B8F5-2323-0139-DB3E-9E157D4A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D664FB-8D29-4B64-9B54-0C0745F0DF1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384842-6DE0-4514-3D37-02EB83B08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" t="1109" r="814"/>
          <a:stretch/>
        </p:blipFill>
        <p:spPr>
          <a:xfrm>
            <a:off x="838199" y="471340"/>
            <a:ext cx="10266575" cy="58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3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3A00-809E-0617-E44E-C4FFF9DE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9762F-2387-4533-BB1C-7157026A18E4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07416-C8A4-A3B1-6E5E-B05004D5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9DA61B-BFEB-4B92-BC25-10DAA953614F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82623-F717-2EC4-7439-4B36D7B4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02" y="612742"/>
            <a:ext cx="10586301" cy="55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18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4EF840A0-7E1A-6ACF-F524-FAF31A4F04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4717" y="254524"/>
            <a:ext cx="10531295" cy="723794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IN" alt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8F95A6-70EB-D34C-6044-36824B9DE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00460"/>
              </p:ext>
            </p:extLst>
          </p:nvPr>
        </p:nvGraphicFramePr>
        <p:xfrm>
          <a:off x="980389" y="978318"/>
          <a:ext cx="10531296" cy="43362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7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24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AUTHORS/YEAR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IN" sz="2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6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Zhao et al.,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Deep Learning-Based UPI Fraud Detection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study proposes a deep learning-based model to analyze transactional patterns and detect anomalies in UPI payments, achieving high accuracy in fraud detection.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85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Kumar &amp; Singh, 2023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QR Code Fraud Detection Using Computer Vision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paper explores the application of OpenCV and deep learning methods to analyze QR codes and detect deceptive or manipulated codes used in financial fraud.</a:t>
                      </a: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Gupta et al.,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PDF Malware Detection Using AI and Metadata Analysis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work presents a hybrid AI model that examines metadata, embedded scripts, and document structures to detect malicious PDFs. It compares traditional signature-based approaches with AI-driven detection.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697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Patel et al., 2023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Phishing Email Detection Using Natural Language Processing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study demonstrates an advanced NLP-based phishing detection model capable of identifying suspicious links and fraudulent email patterns with high precision.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203" name="Date Placeholder 3">
            <a:extLst>
              <a:ext uri="{FF2B5EF4-FFF2-40B4-BE49-F238E27FC236}">
                <a16:creationId xmlns:a16="http://schemas.microsoft.com/office/drawing/2014/main" id="{60898F49-E79A-4527-A152-A1E4CF4EB85B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683500" y="6583363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DA4AD035-53E4-4301-9F62-93230F3D4D98}" type="datetime1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5/27/2025</a:t>
            </a:fld>
            <a:endParaRPr lang="en-US" altLang="en-US" sz="1200" dirty="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7204" name="Slide Number Placeholder 4">
            <a:extLst>
              <a:ext uri="{FF2B5EF4-FFF2-40B4-BE49-F238E27FC236}">
                <a16:creationId xmlns:a16="http://schemas.microsoft.com/office/drawing/2014/main" id="{258ADE67-7CFD-4C27-506E-50DB9F3AA4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748963" y="6583363"/>
            <a:ext cx="10541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EA4BD9B6-607A-49B7-BA4E-DD39BEA44994}" type="slidenum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3A00-809E-0617-E44E-C4FFF9DE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9762F-2387-4533-BB1C-7157026A18E4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07416-C8A4-A3B1-6E5E-B05004D5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9DA61B-BFEB-4B92-BC25-10DAA953614F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A5FC1-5D8E-97D2-DB31-121A73F5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36" y="136524"/>
            <a:ext cx="7202078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06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1EBBE-8D0E-3DBE-B00B-076565305FAD}"/>
              </a:ext>
            </a:extLst>
          </p:cNvPr>
          <p:cNvSpPr/>
          <p:nvPr/>
        </p:nvSpPr>
        <p:spPr>
          <a:xfrm>
            <a:off x="1266197" y="2601575"/>
            <a:ext cx="9513310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+mn-lt"/>
              </a:rPr>
              <a:t>THANK YOU</a:t>
            </a:r>
          </a:p>
        </p:txBody>
      </p:sp>
      <p:sp>
        <p:nvSpPr>
          <p:cNvPr id="11267" name="Date Placeholder 5">
            <a:extLst>
              <a:ext uri="{FF2B5EF4-FFF2-40B4-BE49-F238E27FC236}">
                <a16:creationId xmlns:a16="http://schemas.microsoft.com/office/drawing/2014/main" id="{57DDD772-81D8-F13F-0BF8-5A0EC5EA3451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834313" y="6315075"/>
            <a:ext cx="28448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727618B0-0494-40AB-BC06-5FB8CE21EFAF}" type="datetime1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5/27/2025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11268" name="Slide Number Placeholder 6">
            <a:extLst>
              <a:ext uri="{FF2B5EF4-FFF2-40B4-BE49-F238E27FC236}">
                <a16:creationId xmlns:a16="http://schemas.microsoft.com/office/drawing/2014/main" id="{9BC8192F-8E1F-4802-BBF7-1C5246F4E9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0679113" y="6315075"/>
            <a:ext cx="1052512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B56ADF0-6DDF-48F7-9F4D-662C1B96106D}" type="slidenum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31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598BC03A-CA98-4869-0E2F-E30B696B94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36525"/>
            <a:ext cx="11029950" cy="763735"/>
          </a:xfrm>
        </p:spPr>
        <p:txBody>
          <a:bodyPr/>
          <a:lstStyle/>
          <a:p>
            <a:pPr eaLnBrk="1" hangingPunct="1"/>
            <a:r>
              <a:rPr lang="en-IN" altLang="en-US" sz="2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Contd…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5D633ED-B438-BABC-5D3A-AB28F305B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313256"/>
              </p:ext>
            </p:extLst>
          </p:nvPr>
        </p:nvGraphicFramePr>
        <p:xfrm>
          <a:off x="323851" y="1140642"/>
          <a:ext cx="11412539" cy="4690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2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01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AUTHORS/YEAR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348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Verma &amp; Joshi, 2024, 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Enhancing Transaction Security in Digital Payments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The research proposes a blockchain-supported mechanism for securing digital payments and reducing fraudulent transactions through decentralized validation.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Bansal &amp; Iyer,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Fraud Analytics for Digital Banking Security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work presents a comprehensive fraud detection framework integrating AI, behavioral analysis, and cybersecurity techniques for financial fraud prevention.</a:t>
                      </a:r>
                      <a:endParaRPr lang="en-IN" sz="13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11" marR="15611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8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Bodade et al.,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Machine Learning-Based Fraud Detection in Digital Payments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paper discusses the application of machine learning models to detect fraudulent activities in digital payment systems, including UPI transactions.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64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Lamgade et al.,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Advanced PDF Malware Detection Using AI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The study introduces AI-driven techniques for detecting malware in PDF documents, focusing on behavioral analysis and metadata inspection.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56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/>
                        <a:t>Edburg et al., 2024</a:t>
                      </a:r>
                      <a:endParaRPr lang="en-IN" sz="13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/>
                        <a:t>AI-Driven UPI Fraud Detection in Global Digital Payments</a:t>
                      </a:r>
                      <a:endParaRPr lang="en-IN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400" dirty="0"/>
                        <a:t>This study explores AI-based fraud detection techniques for UPI transactions, comparing fraud trends across different countries and proposing a scalable detection model.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609" marR="1560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232" name="Date Placeholder 3">
            <a:extLst>
              <a:ext uri="{FF2B5EF4-FFF2-40B4-BE49-F238E27FC236}">
                <a16:creationId xmlns:a16="http://schemas.microsoft.com/office/drawing/2014/main" id="{C808531A-80F3-0588-2644-9FB0FBF43BC7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45363" y="655161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87AF2B40-6457-4C01-B6D3-318785DEB805}" type="datetime1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5/27/2025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8233" name="Slide Number Placeholder 4">
            <a:extLst>
              <a:ext uri="{FF2B5EF4-FFF2-40B4-BE49-F238E27FC236}">
                <a16:creationId xmlns:a16="http://schemas.microsoft.com/office/drawing/2014/main" id="{D4C62A60-0C3A-E968-2D7A-4F651DC680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993188" y="6538913"/>
            <a:ext cx="27432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FFC2BB17-CB3C-4CEB-8CD3-0467337F6ACC}" type="slidenum">
              <a:rPr lang="en-US" altLang="en-US" sz="1200" smtClean="0">
                <a:solidFill>
                  <a:schemeClr val="accent2"/>
                </a:solidFill>
                <a:latin typeface="Gill Sans MT" panose="020B0502020104020203" pitchFamily="34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4</a:t>
            </a:fld>
            <a:endParaRPr lang="en-US" altLang="en-US" sz="120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74185-C05D-33AA-A1D8-68E5DF228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159" y="270589"/>
            <a:ext cx="10070841" cy="737118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B6FA5-E988-DDFF-45AB-79F6CF05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F414D-52B4-152D-0C6D-EA8685F7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13081E8-AF88-C776-B4FE-945752CBD28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25864" y="1148001"/>
            <a:ext cx="10265790" cy="2534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Rising digital fraud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including UPI scams, fake QR codes, malware-laden PDFs, and phishing attacks, poses significant financial and security risks.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Existing individual detection methods often fail to provide a holistic and integrated defense against these diverse yet interconnected threats.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is a need for a unified, intelligent system capable of analyzing various data types to proactively identify and predict these fraudulent activities.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8F27C-F3EF-2672-ED44-65D422EC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60" y="3822322"/>
            <a:ext cx="5099900" cy="290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3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C0B6-DBFD-AE2B-6E63-1AD1544D9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167" y="136526"/>
            <a:ext cx="10098833" cy="945826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CF11-3278-EE83-9422-23DEB3B9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64772-93DC-9321-179F-6D8E1EE87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6A70E2-3906-3626-68EA-75A003C666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69913" y="1331870"/>
            <a:ext cx="10783887" cy="33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accurately identify fraudulent UPI transactions by analyzing transaction patterns.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effectively detect malicious and deceptive QR codes through intelligent image analysis.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successfully identify malware concealed within PDF documents by examining file characteristics.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reliably recognize phishing attempts by scrutinizing digital communication content.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present clear and actionable fraud predictions through an intuitive Streamlit dashboard.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develop a unified dashboard for the integrated visualization of multi-domain digital fraud analysis results.</a:t>
            </a:r>
          </a:p>
        </p:txBody>
      </p:sp>
    </p:spTree>
    <p:extLst>
      <p:ext uri="{BB962C8B-B14F-4D97-AF65-F5344CB8AC3E}">
        <p14:creationId xmlns:p14="http://schemas.microsoft.com/office/powerpoint/2010/main" val="1973625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47DA-BF4B-6A56-F945-AC0C051A4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96" y="173039"/>
            <a:ext cx="9968204" cy="825337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3E992-6141-B967-A889-FEB0BE94D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5903B-8982-199C-1F91-9B488F2C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942CF9D-50B5-327B-FA7C-CA75F6085B9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92393" y="953446"/>
            <a:ext cx="8207478" cy="606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(Python-based interactive UI)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(API server for handling requests)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Authentication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(user login/signup)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(Cloud via Atlas / Local for storage)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Libraries/Packages Used: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(data handling)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(machine learning models)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(numerical operations)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Pyrebase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(Python wrapper for Firebase)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(web app framework)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Joblib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(model saving/loading)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Framework: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(for building the entire frontend)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  <a:b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➔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3.10+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ADB-A11A-7E16-5B63-E80710EAA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780" y="233265"/>
            <a:ext cx="9912220" cy="839755"/>
          </a:xfrm>
        </p:spPr>
        <p:txBody>
          <a:bodyPr/>
          <a:lstStyle/>
          <a:p>
            <a:pPr algn="l"/>
            <a:r>
              <a:rPr lang="en-IN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123B3-FC56-B18A-D66C-5BCD8D377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F4507-BDE6-4DE4-B8ED-CEA9FC0B4585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31340-1E6D-AE75-D67F-1EC3B2F1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C53090-2513-44E3-AC67-DFF17F1421F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F0EFF0-C2EE-E607-A1E1-2529CB0B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85" y="1376312"/>
            <a:ext cx="11035643" cy="484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5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731C-F503-7241-D32C-B5B4202D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IN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esign Modules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CAE9249-B0F0-926B-5D0D-6F40C1C7FB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90993"/>
              </p:ext>
            </p:extLst>
          </p:nvPr>
        </p:nvGraphicFramePr>
        <p:xfrm>
          <a:off x="838200" y="1899157"/>
          <a:ext cx="10341075" cy="2651760"/>
        </p:xfrm>
        <a:graphic>
          <a:graphicData uri="http://schemas.openxmlformats.org/drawingml/2006/table">
            <a:tbl>
              <a:tblPr/>
              <a:tblGrid>
                <a:gridCol w="1818966">
                  <a:extLst>
                    <a:ext uri="{9D8B030D-6E8A-4147-A177-3AD203B41FA5}">
                      <a16:colId xmlns:a16="http://schemas.microsoft.com/office/drawing/2014/main" val="3554952984"/>
                    </a:ext>
                  </a:extLst>
                </a:gridCol>
                <a:gridCol w="3716594">
                  <a:extLst>
                    <a:ext uri="{9D8B030D-6E8A-4147-A177-3AD203B41FA5}">
                      <a16:colId xmlns:a16="http://schemas.microsoft.com/office/drawing/2014/main" val="2045395502"/>
                    </a:ext>
                  </a:extLst>
                </a:gridCol>
                <a:gridCol w="4805515">
                  <a:extLst>
                    <a:ext uri="{9D8B030D-6E8A-4147-A177-3AD203B41FA5}">
                      <a16:colId xmlns:a16="http://schemas.microsoft.com/office/drawing/2014/main" val="490553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rgbClr val="00B050"/>
                          </a:solidFill>
                        </a:rPr>
                        <a:t>Module No.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Module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50"/>
                          </a:solidFill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716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/>
                        <a:t>UPI Fraud Detection</a:t>
                      </a:r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 UPI transactions to detect fake payments and frauds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095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QR Code Fraud Detection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fake QR codes through image classification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5231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PDF Malware Detection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malicious PDF files embedded with malware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788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Phishing Detection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suspicious links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748138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C0B6C-DDD4-EA16-9436-4E5D6C204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79762F-2387-4533-BB1C-7157026A18E4}" type="datetime1">
              <a:rPr lang="en-US" smtClean="0"/>
              <a:pPr>
                <a:defRPr/>
              </a:pPr>
              <a:t>5/27/2025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A305F-5394-76B0-DDC1-5EF6FC2F7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9DA61B-BFEB-4B92-BC25-10DAA953614F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400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10982</TotalTime>
  <Words>1211</Words>
  <Application>Microsoft Office PowerPoint</Application>
  <PresentationFormat>Widescreen</PresentationFormat>
  <Paragraphs>197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Gill Sans MT</vt:lpstr>
      <vt:lpstr>Times New Roman</vt:lpstr>
      <vt:lpstr>Times-Roman</vt:lpstr>
      <vt:lpstr>Wingdings</vt:lpstr>
      <vt:lpstr>Office Theme</vt:lpstr>
      <vt:lpstr>Department of Computer Science and Engineering Project Work Phase 2 PROJECT TITLE  Fraud Shield AI</vt:lpstr>
      <vt:lpstr>Introduction</vt:lpstr>
      <vt:lpstr>Literature Survey</vt:lpstr>
      <vt:lpstr>Contd…</vt:lpstr>
      <vt:lpstr>Problem Statement</vt:lpstr>
      <vt:lpstr>Objectives</vt:lpstr>
      <vt:lpstr>Specific Requirements</vt:lpstr>
      <vt:lpstr>Architecture Diagram</vt:lpstr>
      <vt:lpstr>Design Modules</vt:lpstr>
      <vt:lpstr>Class Diagram</vt:lpstr>
      <vt:lpstr>Activity Diagram</vt:lpstr>
      <vt:lpstr>Use Case Diagram</vt:lpstr>
      <vt:lpstr>Results</vt:lpstr>
      <vt:lpstr>Outcome Snapshots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Winner of Code Battle Hackathon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Invisible Video Watermarking for Data Integrity and Security based on Discrete Wavelet Transform (DWT)</dc:title>
  <dc:creator>Windows User</dc:creator>
  <cp:lastModifiedBy>Pranjal B.</cp:lastModifiedBy>
  <cp:revision>646</cp:revision>
  <cp:lastPrinted>2014-03-06T14:01:21Z</cp:lastPrinted>
  <dcterms:created xsi:type="dcterms:W3CDTF">2013-09-04T16:35:22Z</dcterms:created>
  <dcterms:modified xsi:type="dcterms:W3CDTF">2025-05-27T02:40:16Z</dcterms:modified>
</cp:coreProperties>
</file>